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1" r:id="rId1"/>
    <p:sldMasterId id="2147483687" r:id="rId2"/>
  </p:sldMasterIdLst>
  <p:notesMasterIdLst>
    <p:notesMasterId r:id="rId9"/>
  </p:notesMasterIdLst>
  <p:handoutMasterIdLst>
    <p:handoutMasterId r:id="rId10"/>
  </p:handoutMasterIdLst>
  <p:sldIdLst>
    <p:sldId id="349" r:id="rId3"/>
    <p:sldId id="350" r:id="rId4"/>
    <p:sldId id="338" r:id="rId5"/>
    <p:sldId id="347" r:id="rId6"/>
    <p:sldId id="315" r:id="rId7"/>
    <p:sldId id="348" r:id="rId8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99FFCC"/>
    <a:srgbClr val="FFCC99"/>
    <a:srgbClr val="66FF33"/>
    <a:srgbClr val="FFFF99"/>
    <a:srgbClr val="FFFF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67213" autoAdjust="0"/>
    <p:restoredTop sz="94671" autoAdjust="0"/>
  </p:normalViewPr>
  <p:slideViewPr>
    <p:cSldViewPr>
      <p:cViewPr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fld id="{DC56C5E9-D90F-449A-B085-438F599C4B6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6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C16EE591-EF87-4639-831B-AC14ADC16F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33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ar-EG"/>
              <a:t>انقر لتحرير نمط العنوان الرئيسي</a:t>
            </a: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ar-EG"/>
              <a:t>انقر لتحرير نمط العنوان الثانوي الرئيسي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6E8A7-1345-45EB-8D67-862F3119703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460851"/>
      </p:ext>
    </p:extLst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AE2E2-2414-497E-882D-EA82C5E280F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457682"/>
      </p:ext>
    </p:extLst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689A6-913F-48D3-A4CE-414B2D9A63A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784920"/>
      </p:ext>
    </p:extLst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D3B61-D3E1-420B-A5E5-1B01E568ED8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783891"/>
      </p:ext>
    </p:extLst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ar-EG"/>
              <a:t>انقر لتحرير نمط العنوان الرئيسي</a:t>
            </a: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ar-EG"/>
              <a:t>انقر لتحرير نمط العنوان الثانوي الرئيسي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6E8A7-1345-45EB-8D67-862F3119703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903959"/>
      </p:ext>
    </p:extLst>
  </p:cSld>
  <p:clrMapOvr>
    <a:masterClrMapping/>
  </p:clrMapOvr>
  <p:transition spd="slow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F310E-5933-4640-94C3-8F5C6744FF6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036518"/>
      </p:ext>
    </p:extLst>
  </p:cSld>
  <p:clrMapOvr>
    <a:masterClrMapping/>
  </p:clrMapOvr>
  <p:transition spd="slow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F76F0-5123-41A3-96D0-D20084E1DFE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471538"/>
      </p:ext>
    </p:extLst>
  </p:cSld>
  <p:clrMapOvr>
    <a:masterClrMapping/>
  </p:clrMapOvr>
  <p:transition spd="slow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659CC-3B35-4EAA-BA53-0A4E2BA8460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398416"/>
      </p:ext>
    </p:extLst>
  </p:cSld>
  <p:clrMapOvr>
    <a:masterClrMapping/>
  </p:clrMapOvr>
  <p:transition spd="slow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36F2E-6A95-4EA8-A096-FAE7DFA2964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560941"/>
      </p:ext>
    </p:extLst>
  </p:cSld>
  <p:clrMapOvr>
    <a:masterClrMapping/>
  </p:clrMapOvr>
  <p:transition spd="slow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599D5-B88B-4D81-8FD8-0AABBA1F3C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889450"/>
      </p:ext>
    </p:extLst>
  </p:cSld>
  <p:clrMapOvr>
    <a:masterClrMapping/>
  </p:clrMapOvr>
  <p:transition spd="slow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63984-42AB-4480-9833-D82F974CD7D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910473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F310E-5933-4640-94C3-8F5C6744FF6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06709"/>
      </p:ext>
    </p:extLst>
  </p:cSld>
  <p:clrMapOvr>
    <a:masterClrMapping/>
  </p:clrMapOvr>
  <p:transition spd="slow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46242-CE78-452D-9445-663AE1DC3E5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21655"/>
      </p:ext>
    </p:extLst>
  </p:cSld>
  <p:clrMapOvr>
    <a:masterClrMapping/>
  </p:clrMapOvr>
  <p:transition spd="slow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267EB-0452-443B-9FBF-3FCECA4BF0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368028"/>
      </p:ext>
    </p:extLst>
  </p:cSld>
  <p:clrMapOvr>
    <a:masterClrMapping/>
  </p:clrMapOvr>
  <p:transition spd="slow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AE2E2-2414-497E-882D-EA82C5E280F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07526"/>
      </p:ext>
    </p:extLst>
  </p:cSld>
  <p:clrMapOvr>
    <a:masterClrMapping/>
  </p:clrMapOvr>
  <p:transition spd="slow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689A6-913F-48D3-A4CE-414B2D9A63A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964401"/>
      </p:ext>
    </p:extLst>
  </p:cSld>
  <p:clrMapOvr>
    <a:masterClrMapping/>
  </p:clrMapOvr>
  <p:transition spd="slow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D3B61-D3E1-420B-A5E5-1B01E568ED8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567030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F76F0-5123-41A3-96D0-D20084E1DFE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084320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659CC-3B35-4EAA-BA53-0A4E2BA8460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641422"/>
      </p:ext>
    </p:extLst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36F2E-6A95-4EA8-A096-FAE7DFA2964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492702"/>
      </p:ext>
    </p:extLst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599D5-B88B-4D81-8FD8-0AABBA1F3C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15947"/>
      </p:ext>
    </p:extLst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63984-42AB-4480-9833-D82F974CD7D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13808"/>
      </p:ext>
    </p:extLst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46242-CE78-452D-9445-663AE1DC3E5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532617"/>
      </p:ext>
    </p:extLst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267EB-0452-443B-9FBF-3FCECA4BF0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303081"/>
      </p:ext>
    </p:extLst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EG" smtClean="0"/>
              <a:t>المستوى الثاني</a:t>
            </a:r>
            <a:endParaRPr lang="en-US" smtClean="0"/>
          </a:p>
          <a:p>
            <a:pPr lvl="2"/>
            <a:r>
              <a:rPr lang="ar-EG" smtClean="0"/>
              <a:t>المستوى الثالث</a:t>
            </a:r>
            <a:endParaRPr lang="en-US" smtClean="0"/>
          </a:p>
          <a:p>
            <a:pPr lvl="3"/>
            <a:r>
              <a:rPr lang="ar-EG" smtClean="0"/>
              <a:t>المستوى الرابع</a:t>
            </a:r>
            <a:endParaRPr lang="en-US" smtClean="0"/>
          </a:p>
          <a:p>
            <a:pPr lvl="4"/>
            <a:r>
              <a:rPr lang="ar-EG" smtClean="0"/>
              <a:t>المستوى الخامس</a:t>
            </a:r>
            <a:endParaRPr lang="en-US" smtClean="0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algn="l" rtl="0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rtl="0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rtl="0">
              <a:defRPr/>
            </a:pPr>
            <a:fld id="{C30CC050-1A27-4373-ABBC-DCB6503F7729}" type="slidenum">
              <a:rPr lang="en-US">
                <a:solidFill>
                  <a:srgbClr val="FFFFFF"/>
                </a:solidFill>
                <a:cs typeface="Arial" pitchFamily="34" charset="0"/>
              </a:rPr>
              <a:pPr rtl="0">
                <a:defRPr/>
              </a:pPr>
              <a:t>‹#›</a:t>
            </a:fld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10517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slow"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imes New Roman (Arabic)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imes New Roman (Arabic)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imes New Roman (Arabic)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imes New Roman (Arabic)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EG" smtClean="0"/>
              <a:t>المستوى الثاني</a:t>
            </a:r>
            <a:endParaRPr lang="en-US" smtClean="0"/>
          </a:p>
          <a:p>
            <a:pPr lvl="2"/>
            <a:r>
              <a:rPr lang="ar-EG" smtClean="0"/>
              <a:t>المستوى الثالث</a:t>
            </a:r>
            <a:endParaRPr lang="en-US" smtClean="0"/>
          </a:p>
          <a:p>
            <a:pPr lvl="3"/>
            <a:r>
              <a:rPr lang="ar-EG" smtClean="0"/>
              <a:t>المستوى الرابع</a:t>
            </a:r>
            <a:endParaRPr lang="en-US" smtClean="0"/>
          </a:p>
          <a:p>
            <a:pPr lvl="4"/>
            <a:r>
              <a:rPr lang="ar-EG" smtClean="0"/>
              <a:t>المستوى الخامس</a:t>
            </a:r>
            <a:endParaRPr lang="en-US" smtClean="0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algn="l" rtl="0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rtl="0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rtl="0">
              <a:defRPr/>
            </a:pPr>
            <a:fld id="{C30CC050-1A27-4373-ABBC-DCB6503F7729}" type="slidenum">
              <a:rPr lang="en-US">
                <a:solidFill>
                  <a:srgbClr val="FFFFFF"/>
                </a:solidFill>
                <a:cs typeface="Arial" pitchFamily="34" charset="0"/>
              </a:rPr>
              <a:pPr rtl="0">
                <a:defRPr/>
              </a:pPr>
              <a:t>‹#›</a:t>
            </a:fld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9405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 spd="slow"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imes New Roman (Arabic)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imes New Roman (Arabic)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imes New Roman (Arabic)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imes New Roman (Arabic)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سوف نتعرف في هذه المحاضرة على: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EG" dirty="0" smtClean="0"/>
          </a:p>
          <a:p>
            <a:pPr algn="r" rtl="1"/>
            <a:endParaRPr lang="ar-EG" dirty="0"/>
          </a:p>
          <a:p>
            <a:pPr marL="0" indent="0" algn="ctr" rtl="1">
              <a:buNone/>
            </a:pPr>
            <a:r>
              <a:rPr lang="ar-EG" sz="5400" dirty="0" smtClean="0"/>
              <a:t>عبادة الملوك في مصر في العصر البطلمي</a:t>
            </a:r>
            <a:endParaRPr lang="ar-EG" sz="5400" dirty="0"/>
          </a:p>
        </p:txBody>
      </p:sp>
    </p:spTree>
    <p:extLst>
      <p:ext uri="{BB962C8B-B14F-4D97-AF65-F5344CB8AC3E}">
        <p14:creationId xmlns:p14="http://schemas.microsoft.com/office/powerpoint/2010/main" val="75171080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61583"/>
            <a:ext cx="3810000" cy="762000"/>
          </a:xfrm>
        </p:spPr>
        <p:txBody>
          <a:bodyPr/>
          <a:lstStyle/>
          <a:p>
            <a:pPr eaLnBrk="1" hangingPunct="1">
              <a:defRPr/>
            </a:pPr>
            <a:r>
              <a:rPr lang="ar-EG" b="1" dirty="0" smtClean="0">
                <a:solidFill>
                  <a:srgbClr val="FF3300"/>
                </a:solidFill>
                <a:cs typeface="FS_Nice" pitchFamily="2" charset="-78"/>
              </a:rPr>
              <a:t>أسباب تقديس الملوك في العصور القديمة</a:t>
            </a:r>
            <a:endParaRPr lang="en-US" b="1" dirty="0" smtClean="0">
              <a:solidFill>
                <a:srgbClr val="FF3300"/>
              </a:solidFill>
              <a:cs typeface="FS_Nice" pitchFamily="2" charset="-78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239000" cy="4590256"/>
          </a:xfrm>
        </p:spPr>
        <p:txBody>
          <a:bodyPr/>
          <a:lstStyle/>
          <a:p>
            <a:pPr algn="justLow" rtl="1" eaLnBrk="1" hangingPunct="1">
              <a:buFont typeface="Wingdings" pitchFamily="2" charset="2"/>
              <a:buChar char="v"/>
              <a:defRPr/>
            </a:pPr>
            <a:r>
              <a:rPr lang="ar-EG" sz="2800" dirty="0" smtClean="0">
                <a:solidFill>
                  <a:schemeClr val="folHlink"/>
                </a:solidFill>
              </a:rPr>
              <a:t>اعتبر المصريون ملكوهم ممثلي </a:t>
            </a:r>
            <a:r>
              <a:rPr lang="ar-EG" sz="2800" dirty="0">
                <a:solidFill>
                  <a:schemeClr val="folHlink"/>
                </a:solidFill>
              </a:rPr>
              <a:t>المعبودات </a:t>
            </a:r>
            <a:r>
              <a:rPr lang="ar-EG" sz="2800" dirty="0" smtClean="0">
                <a:solidFill>
                  <a:schemeClr val="folHlink"/>
                </a:solidFill>
              </a:rPr>
              <a:t>على</a:t>
            </a:r>
            <a:r>
              <a:rPr lang="en-US" sz="2800" dirty="0" smtClean="0">
                <a:solidFill>
                  <a:schemeClr val="folHlink"/>
                </a:solidFill>
              </a:rPr>
              <a:t> </a:t>
            </a:r>
            <a:r>
              <a:rPr lang="ar-EG" sz="2800" dirty="0" smtClean="0">
                <a:solidFill>
                  <a:schemeClr val="folHlink"/>
                </a:solidFill>
              </a:rPr>
              <a:t>الأرض</a:t>
            </a:r>
            <a:r>
              <a:rPr lang="ar-EG" sz="2800" dirty="0">
                <a:solidFill>
                  <a:schemeClr val="folHlink"/>
                </a:solidFill>
              </a:rPr>
              <a:t>، حيث وجدنا هؤلاء الملوك يصورون علي جدران </a:t>
            </a:r>
            <a:r>
              <a:rPr lang="ar-EG" sz="2800" dirty="0" smtClean="0">
                <a:solidFill>
                  <a:schemeClr val="folHlink"/>
                </a:solidFill>
              </a:rPr>
              <a:t>المعابد والمقابر</a:t>
            </a:r>
            <a:r>
              <a:rPr lang="en-US" sz="2800" dirty="0" smtClean="0">
                <a:solidFill>
                  <a:schemeClr val="folHlink"/>
                </a:solidFill>
              </a:rPr>
              <a:t> </a:t>
            </a:r>
            <a:r>
              <a:rPr lang="ar-EG" sz="2800" dirty="0" smtClean="0">
                <a:solidFill>
                  <a:schemeClr val="folHlink"/>
                </a:solidFill>
              </a:rPr>
              <a:t>في </a:t>
            </a:r>
            <a:r>
              <a:rPr lang="ar-EG" sz="2800" dirty="0">
                <a:solidFill>
                  <a:schemeClr val="folHlink"/>
                </a:solidFill>
              </a:rPr>
              <a:t>صورة </a:t>
            </a:r>
            <a:r>
              <a:rPr lang="ar-EG" sz="2800" dirty="0" smtClean="0">
                <a:solidFill>
                  <a:schemeClr val="folHlink"/>
                </a:solidFill>
              </a:rPr>
              <a:t>الملك </a:t>
            </a:r>
            <a:r>
              <a:rPr lang="ar-EG" sz="2800" dirty="0">
                <a:solidFill>
                  <a:schemeClr val="folHlink"/>
                </a:solidFill>
              </a:rPr>
              <a:t>الذي يتلقى الخيرات من المعبود لكي يوزعها </a:t>
            </a:r>
            <a:r>
              <a:rPr lang="ar-EG" sz="2800" dirty="0" smtClean="0">
                <a:solidFill>
                  <a:schemeClr val="folHlink"/>
                </a:solidFill>
              </a:rPr>
              <a:t>على رعاياه.</a:t>
            </a:r>
          </a:p>
          <a:p>
            <a:pPr algn="justLow" rtl="1" eaLnBrk="1" hangingPunct="1">
              <a:buFont typeface="Wingdings" pitchFamily="2" charset="2"/>
              <a:buChar char="v"/>
              <a:defRPr/>
            </a:pPr>
            <a:r>
              <a:rPr lang="ar-EG" sz="2800" dirty="0" smtClean="0">
                <a:solidFill>
                  <a:schemeClr val="folHlink"/>
                </a:solidFill>
              </a:rPr>
              <a:t>إن مفهوم </a:t>
            </a:r>
            <a:r>
              <a:rPr lang="ar-EG" sz="2800" dirty="0">
                <a:solidFill>
                  <a:schemeClr val="folHlink"/>
                </a:solidFill>
              </a:rPr>
              <a:t>الألوهية عند الملوك الفراعنة </a:t>
            </a:r>
            <a:r>
              <a:rPr lang="ar-EG" sz="2800" dirty="0" smtClean="0">
                <a:solidFill>
                  <a:schemeClr val="folHlink"/>
                </a:solidFill>
              </a:rPr>
              <a:t>قائم على أساس </a:t>
            </a:r>
            <a:r>
              <a:rPr lang="ar-EG" sz="2800" dirty="0">
                <a:solidFill>
                  <a:schemeClr val="folHlink"/>
                </a:solidFill>
              </a:rPr>
              <a:t>أن هؤلاء الملوك </a:t>
            </a:r>
            <a:r>
              <a:rPr lang="ar-EG" sz="2800" dirty="0" smtClean="0">
                <a:solidFill>
                  <a:schemeClr val="folHlink"/>
                </a:solidFill>
              </a:rPr>
              <a:t>أبناء المعبودات المصرية</a:t>
            </a:r>
            <a:r>
              <a:rPr lang="ar-SA" sz="2800" dirty="0">
                <a:solidFill>
                  <a:schemeClr val="folHlink"/>
                </a:solidFill>
              </a:rPr>
              <a:t>.</a:t>
            </a:r>
            <a:r>
              <a:rPr lang="ar-EG" sz="2800" dirty="0">
                <a:solidFill>
                  <a:schemeClr val="folHlink"/>
                </a:solidFill>
              </a:rPr>
              <a:t> </a:t>
            </a:r>
            <a:r>
              <a:rPr lang="ar-EG" sz="2800" dirty="0" smtClean="0">
                <a:solidFill>
                  <a:schemeClr val="folHlink"/>
                </a:solidFill>
              </a:rPr>
              <a:t>فقد تطورت </a:t>
            </a:r>
            <a:r>
              <a:rPr lang="ar-EG" sz="2800" dirty="0">
                <a:solidFill>
                  <a:schemeClr val="folHlink"/>
                </a:solidFill>
              </a:rPr>
              <a:t>فكرة ارتباط الملوك الفراعنة بالمعبودات لتصل حد أبوية</a:t>
            </a:r>
            <a:r>
              <a:rPr lang="en-US" sz="2800" dirty="0">
                <a:solidFill>
                  <a:schemeClr val="folHlink"/>
                </a:solidFill>
              </a:rPr>
              <a:t/>
            </a:r>
            <a:br>
              <a:rPr lang="en-US" sz="2800" dirty="0">
                <a:solidFill>
                  <a:schemeClr val="folHlink"/>
                </a:solidFill>
              </a:rPr>
            </a:br>
            <a:r>
              <a:rPr lang="ar-EG" sz="2800" dirty="0">
                <a:solidFill>
                  <a:schemeClr val="folHlink"/>
                </a:solidFill>
              </a:rPr>
              <a:t>المعبودات </a:t>
            </a:r>
            <a:r>
              <a:rPr lang="ar-EG" sz="2800" dirty="0" smtClean="0">
                <a:solidFill>
                  <a:schemeClr val="folHlink"/>
                </a:solidFill>
              </a:rPr>
              <a:t>للملوك.</a:t>
            </a:r>
            <a:endParaRPr lang="en-US" sz="2800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5120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800" y="332656"/>
            <a:ext cx="3810000" cy="762000"/>
          </a:xfrm>
        </p:spPr>
        <p:txBody>
          <a:bodyPr/>
          <a:lstStyle/>
          <a:p>
            <a:pPr eaLnBrk="1" hangingPunct="1">
              <a:defRPr/>
            </a:pPr>
            <a:r>
              <a:rPr lang="ar-EG" sz="4000" b="1" kern="1200" dirty="0" smtClean="0">
                <a:solidFill>
                  <a:srgbClr val="FF3300"/>
                </a:solidFill>
                <a:latin typeface="Simplified Arabic" pitchFamily="18" charset="-78"/>
                <a:cs typeface="Simplified Arabic" pitchFamily="18" charset="-78"/>
              </a:rPr>
              <a:t>عبادة الملوك البطالمة</a:t>
            </a:r>
            <a:endParaRPr lang="en-US" sz="4000" b="1" dirty="0" smtClean="0">
              <a:solidFill>
                <a:srgbClr val="FF3300"/>
              </a:solidFill>
              <a:cs typeface="FS_Nice" pitchFamily="2" charset="-78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124744"/>
            <a:ext cx="7239000" cy="4343400"/>
          </a:xfrm>
        </p:spPr>
        <p:txBody>
          <a:bodyPr/>
          <a:lstStyle/>
          <a:p>
            <a:pPr algn="justLow" rtl="1" eaLnBrk="1" hangingPunct="1">
              <a:buFont typeface="Wingdings" pitchFamily="2" charset="2"/>
              <a:buChar char="v"/>
              <a:defRPr/>
            </a:pPr>
            <a:endParaRPr lang="ar-EG" i="1" dirty="0" smtClean="0">
              <a:solidFill>
                <a:schemeClr val="folHlink"/>
              </a:solidFill>
            </a:endParaRPr>
          </a:p>
          <a:p>
            <a:pPr algn="justLow" rtl="1" eaLnBrk="1" hangingPunct="1">
              <a:buFont typeface="Wingdings" pitchFamily="2" charset="2"/>
              <a:buChar char="v"/>
              <a:defRPr/>
            </a:pPr>
            <a:r>
              <a:rPr lang="ar-EG" sz="2800" dirty="0">
                <a:solidFill>
                  <a:schemeClr val="folHlink"/>
                </a:solidFill>
              </a:rPr>
              <a:t>كانت</a:t>
            </a:r>
            <a:r>
              <a:rPr lang="ar-EG" sz="2800" b="1" dirty="0">
                <a:effectLst/>
              </a:rPr>
              <a:t> </a:t>
            </a:r>
            <a:r>
              <a:rPr lang="ar-EG" sz="2800" dirty="0">
                <a:solidFill>
                  <a:schemeClr val="folHlink"/>
                </a:solidFill>
              </a:rPr>
              <a:t>عبادة الملوك شائعة في كل الممالك </a:t>
            </a:r>
            <a:r>
              <a:rPr lang="ar-EG" sz="2800" dirty="0" smtClean="0">
                <a:solidFill>
                  <a:schemeClr val="folHlink"/>
                </a:solidFill>
              </a:rPr>
              <a:t>الهيلينستية.</a:t>
            </a:r>
            <a:endParaRPr lang="ar-EG" sz="2800" dirty="0">
              <a:solidFill>
                <a:schemeClr val="folHlink"/>
              </a:solidFill>
            </a:endParaRPr>
          </a:p>
          <a:p>
            <a:pPr algn="justLow" rtl="1" eaLnBrk="1" hangingPunct="1">
              <a:buFont typeface="Wingdings" pitchFamily="2" charset="2"/>
              <a:buChar char="v"/>
              <a:defRPr/>
            </a:pPr>
            <a:r>
              <a:rPr lang="ar-EG" sz="2800" dirty="0">
                <a:solidFill>
                  <a:schemeClr val="folHlink"/>
                </a:solidFill>
              </a:rPr>
              <a:t>وعندما </a:t>
            </a:r>
            <a:r>
              <a:rPr lang="ar-EG" sz="2800" dirty="0" smtClean="0">
                <a:solidFill>
                  <a:schemeClr val="folHlink"/>
                </a:solidFill>
              </a:rPr>
              <a:t>حكم </a:t>
            </a:r>
            <a:r>
              <a:rPr lang="ar-EG" sz="2800" dirty="0">
                <a:solidFill>
                  <a:schemeClr val="folHlink"/>
                </a:solidFill>
              </a:rPr>
              <a:t>البطالمة </a:t>
            </a:r>
            <a:r>
              <a:rPr lang="ar-EG" sz="2800" dirty="0" smtClean="0">
                <a:solidFill>
                  <a:schemeClr val="folHlink"/>
                </a:solidFill>
              </a:rPr>
              <a:t>مصر وجدوا </a:t>
            </a:r>
            <a:r>
              <a:rPr lang="ar-EG" sz="2800" dirty="0">
                <a:solidFill>
                  <a:schemeClr val="folHlink"/>
                </a:solidFill>
              </a:rPr>
              <a:t>في هذا النظام الديني ضالتهم المنشودة، فوضعوا أنفسهم في مصاف المعبودات. وذلك من أجل دعم مركزهم في وضع أسس السلطة </a:t>
            </a:r>
            <a:r>
              <a:rPr lang="ar-EG" sz="2800" dirty="0" smtClean="0">
                <a:solidFill>
                  <a:schemeClr val="folHlink"/>
                </a:solidFill>
              </a:rPr>
              <a:t>المركزية فيها</a:t>
            </a:r>
            <a:r>
              <a:rPr lang="ar-EG" sz="2800" dirty="0">
                <a:solidFill>
                  <a:schemeClr val="folHlink"/>
                </a:solidFill>
              </a:rPr>
              <a:t>، حيث أن حقهم الآلهي يمنحهم صلاحيات اصدار قرارات تصبح </a:t>
            </a:r>
            <a:r>
              <a:rPr lang="ar-EG" sz="2800" dirty="0" smtClean="0">
                <a:solidFill>
                  <a:schemeClr val="folHlink"/>
                </a:solidFill>
              </a:rPr>
              <a:t>واجبة النفاذ </a:t>
            </a:r>
            <a:r>
              <a:rPr lang="ar-EG" sz="2800" dirty="0">
                <a:solidFill>
                  <a:schemeClr val="folHlink"/>
                </a:solidFill>
              </a:rPr>
              <a:t>باعتبارها صادرة من معبودات</a:t>
            </a:r>
            <a:r>
              <a:rPr lang="ar-EG" sz="2800" dirty="0" smtClean="0">
                <a:solidFill>
                  <a:schemeClr val="folHlink"/>
                </a:solidFill>
              </a:rPr>
              <a:t>.</a:t>
            </a:r>
          </a:p>
          <a:p>
            <a:pPr marL="0" indent="0" algn="justLow" rtl="1" eaLnBrk="1" hangingPunct="1">
              <a:buNone/>
              <a:defRPr/>
            </a:pPr>
            <a:endParaRPr lang="ar-EG" sz="2800" dirty="0">
              <a:solidFill>
                <a:schemeClr val="folHlink"/>
              </a:solidFill>
            </a:endParaRPr>
          </a:p>
          <a:p>
            <a:pPr algn="justLow" rtl="1" eaLnBrk="1" hangingPunct="1">
              <a:buFont typeface="Wingdings" pitchFamily="2" charset="2"/>
              <a:buChar char="v"/>
              <a:defRPr/>
            </a:pPr>
            <a:endParaRPr lang="ar-EG" dirty="0" smtClean="0">
              <a:solidFill>
                <a:schemeClr val="folHlink"/>
              </a:solidFill>
            </a:endParaRPr>
          </a:p>
          <a:p>
            <a:pPr marL="0" indent="0" algn="justLow" rtl="1" eaLnBrk="1" hangingPunct="1">
              <a:buNone/>
              <a:defRPr/>
            </a:pPr>
            <a:endParaRPr lang="ar-EG" dirty="0" smtClean="0">
              <a:solidFill>
                <a:schemeClr val="folHlink"/>
              </a:solidFill>
            </a:endParaRPr>
          </a:p>
          <a:p>
            <a:pPr algn="justLow" rtl="1" eaLnBrk="1" hangingPunct="1">
              <a:buFont typeface="Wingdings" pitchFamily="2" charset="2"/>
              <a:buChar char="v"/>
              <a:defRPr/>
            </a:pPr>
            <a:endParaRPr lang="ar-EG" dirty="0" smtClean="0">
              <a:solidFill>
                <a:schemeClr val="folHlink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ar-SA" sz="4000" dirty="0" smtClean="0">
                <a:solidFill>
                  <a:schemeClr val="folHlink"/>
                </a:solidFill>
              </a:rPr>
              <a:t>.</a:t>
            </a:r>
            <a:r>
              <a:rPr lang="ar-EG" sz="4000" dirty="0" smtClean="0">
                <a:solidFill>
                  <a:schemeClr val="folHlink"/>
                </a:solidFill>
              </a:rPr>
              <a:t> </a:t>
            </a:r>
            <a:endParaRPr lang="en-US" sz="4000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92108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800" y="332656"/>
            <a:ext cx="3810000" cy="762000"/>
          </a:xfrm>
        </p:spPr>
        <p:txBody>
          <a:bodyPr/>
          <a:lstStyle/>
          <a:p>
            <a:pPr eaLnBrk="1" hangingPunct="1">
              <a:defRPr/>
            </a:pPr>
            <a:r>
              <a:rPr lang="ar-EG" sz="3600" b="1" kern="1200" dirty="0" smtClean="0">
                <a:solidFill>
                  <a:srgbClr val="FF3300"/>
                </a:solidFill>
                <a:latin typeface="Simplified Arabic" pitchFamily="18" charset="-78"/>
                <a:cs typeface="Simplified Arabic" pitchFamily="18" charset="-78"/>
              </a:rPr>
              <a:t>أمثلة على تأليه الملوك </a:t>
            </a:r>
            <a:br>
              <a:rPr lang="ar-EG" sz="3600" b="1" kern="1200" dirty="0" smtClean="0">
                <a:solidFill>
                  <a:srgbClr val="FF3300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EG" sz="3600" b="1" kern="1200" dirty="0" smtClean="0">
                <a:solidFill>
                  <a:srgbClr val="FF3300"/>
                </a:solidFill>
                <a:latin typeface="Simplified Arabic" pitchFamily="18" charset="-78"/>
                <a:cs typeface="Simplified Arabic" pitchFamily="18" charset="-78"/>
              </a:rPr>
              <a:t>البطالمة</a:t>
            </a:r>
            <a:endParaRPr lang="en-US" sz="3600" b="1" kern="1200" dirty="0">
              <a:solidFill>
                <a:srgbClr val="FF33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239000" cy="5526360"/>
          </a:xfrm>
        </p:spPr>
        <p:txBody>
          <a:bodyPr/>
          <a:lstStyle/>
          <a:p>
            <a:pPr algn="justLow" rtl="1" eaLnBrk="1" hangingPunct="1">
              <a:buFont typeface="Wingdings" pitchFamily="2" charset="2"/>
              <a:buChar char="v"/>
              <a:defRPr/>
            </a:pPr>
            <a:r>
              <a:rPr lang="ar-EG" sz="2800" dirty="0" smtClean="0">
                <a:solidFill>
                  <a:schemeClr val="folHlink"/>
                </a:solidFill>
              </a:rPr>
              <a:t>أله بطلميوس </a:t>
            </a:r>
            <a:r>
              <a:rPr lang="ar-EG" sz="2800" dirty="0">
                <a:solidFill>
                  <a:schemeClr val="folHlink"/>
                </a:solidFill>
              </a:rPr>
              <a:t>الأول" </a:t>
            </a:r>
            <a:r>
              <a:rPr lang="ar-EG" sz="2800" dirty="0" smtClean="0">
                <a:solidFill>
                  <a:schemeClr val="folHlink"/>
                </a:solidFill>
              </a:rPr>
              <a:t>"</a:t>
            </a:r>
            <a:r>
              <a:rPr lang="ar-EG" sz="2800" dirty="0">
                <a:solidFill>
                  <a:schemeClr val="folHlink"/>
                </a:solidFill>
              </a:rPr>
              <a:t>الإسكندر الأكبر</a:t>
            </a:r>
            <a:r>
              <a:rPr lang="ar-EG" sz="2800" dirty="0" smtClean="0">
                <a:solidFill>
                  <a:schemeClr val="folHlink"/>
                </a:solidFill>
              </a:rPr>
              <a:t>"، </a:t>
            </a:r>
            <a:r>
              <a:rPr lang="ar-EG" sz="2800" dirty="0">
                <a:solidFill>
                  <a:schemeClr val="folHlink"/>
                </a:solidFill>
              </a:rPr>
              <a:t>وجعل عبادة الإسكندر ديناً رسمياً إغريقياً عاماً في </a:t>
            </a:r>
            <a:r>
              <a:rPr lang="ar-EG" sz="2800" dirty="0" smtClean="0">
                <a:solidFill>
                  <a:schemeClr val="folHlink"/>
                </a:solidFill>
              </a:rPr>
              <a:t>مصر.</a:t>
            </a:r>
          </a:p>
          <a:p>
            <a:pPr algn="justLow" rtl="1" eaLnBrk="1" hangingPunct="1">
              <a:buFont typeface="Wingdings" pitchFamily="2" charset="2"/>
              <a:buChar char="v"/>
              <a:defRPr/>
            </a:pPr>
            <a:r>
              <a:rPr lang="ar-EG" sz="2800" dirty="0" smtClean="0">
                <a:solidFill>
                  <a:schemeClr val="folHlink"/>
                </a:solidFill>
              </a:rPr>
              <a:t>أله "بطلميوس </a:t>
            </a:r>
            <a:r>
              <a:rPr lang="ar-EG" sz="2800" dirty="0">
                <a:solidFill>
                  <a:schemeClr val="folHlink"/>
                </a:solidFill>
              </a:rPr>
              <a:t>الثاني" </a:t>
            </a:r>
            <a:r>
              <a:rPr lang="ar-EG" sz="2800" dirty="0" smtClean="0">
                <a:solidFill>
                  <a:schemeClr val="folHlink"/>
                </a:solidFill>
              </a:rPr>
              <a:t>أبويه </a:t>
            </a:r>
            <a:r>
              <a:rPr lang="ar-EG" sz="2800" dirty="0">
                <a:solidFill>
                  <a:schemeClr val="folHlink"/>
                </a:solidFill>
              </a:rPr>
              <a:t>بعد وفاتهما، وبعد ذلك أله نفسه في حياته وحمل لقب فيلادلفوس الذي يعني "المحب لأخته"، ثم أله </a:t>
            </a:r>
            <a:r>
              <a:rPr lang="ar-EG" sz="2800" dirty="0" smtClean="0">
                <a:solidFill>
                  <a:schemeClr val="folHlink"/>
                </a:solidFill>
              </a:rPr>
              <a:t>زوجته وحملا </a:t>
            </a:r>
            <a:r>
              <a:rPr lang="ar-EG" sz="2800" dirty="0">
                <a:solidFill>
                  <a:schemeClr val="folHlink"/>
                </a:solidFill>
              </a:rPr>
              <a:t>سوياً لقب أدلفوي أي "الآلهين </a:t>
            </a:r>
            <a:r>
              <a:rPr lang="ar-EG" sz="2800" dirty="0" smtClean="0">
                <a:solidFill>
                  <a:schemeClr val="folHlink"/>
                </a:solidFill>
              </a:rPr>
              <a:t>المتحابين</a:t>
            </a:r>
            <a:r>
              <a:rPr lang="ar-SA" sz="4000" dirty="0" smtClean="0">
                <a:solidFill>
                  <a:schemeClr val="folHlink"/>
                </a:solidFill>
              </a:rPr>
              <a:t>.</a:t>
            </a:r>
            <a:endParaRPr lang="ar-EG" sz="4000" dirty="0">
              <a:solidFill>
                <a:schemeClr val="folHlink"/>
              </a:solidFill>
            </a:endParaRPr>
          </a:p>
          <a:p>
            <a:pPr algn="justLow" rtl="1" eaLnBrk="1" hangingPunct="1">
              <a:buFont typeface="Wingdings" pitchFamily="2" charset="2"/>
              <a:buChar char="v"/>
              <a:defRPr/>
            </a:pPr>
            <a:r>
              <a:rPr lang="ar-EG" sz="2800" dirty="0">
                <a:solidFill>
                  <a:schemeClr val="folHlink"/>
                </a:solidFill>
              </a:rPr>
              <a:t>وما لبث أن تبعه كل المموك البطالمة ومعهم الملكات أيضاً، الذين حرصوا على تقلد الألقاب الدينية باعتبارهم أبناء المعبودات المصرية </a:t>
            </a:r>
            <a:r>
              <a:rPr lang="ar-EG" sz="2800" dirty="0" smtClean="0">
                <a:solidFill>
                  <a:schemeClr val="folHlink"/>
                </a:solidFill>
              </a:rPr>
              <a:t>واليونانية.</a:t>
            </a:r>
            <a:endParaRPr lang="en-US" sz="2800" dirty="0">
              <a:solidFill>
                <a:schemeClr val="folHlink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156176" y="3356992"/>
            <a:ext cx="2448272" cy="50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Tahom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 (Arabic)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 (Arabic)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 (Arabic)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 (Arabic)" charset="0"/>
              </a:defRPr>
            </a:lvl9pPr>
          </a:lstStyle>
          <a:p>
            <a:pPr eaLnBrk="1" hangingPunct="1">
              <a:defRPr/>
            </a:pPr>
            <a:endParaRPr lang="en-US" b="1" dirty="0">
              <a:solidFill>
                <a:srgbClr val="FF3300"/>
              </a:solidFill>
              <a:cs typeface="FS_Nic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48988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7416824" cy="3911352"/>
          </a:xfrm>
        </p:spPr>
        <p:txBody>
          <a:bodyPr/>
          <a:lstStyle/>
          <a:p>
            <a:pPr algn="justLow" rtl="1" eaLnBrk="1" hangingPunct="1">
              <a:buFont typeface="Wingdings" pitchFamily="2" charset="2"/>
              <a:buChar char="v"/>
              <a:defRPr/>
            </a:pPr>
            <a:r>
              <a:rPr lang="ar-EG" sz="2800" dirty="0" smtClean="0">
                <a:solidFill>
                  <a:schemeClr val="folHlink"/>
                </a:solidFill>
              </a:rPr>
              <a:t>مع </a:t>
            </a:r>
            <a:r>
              <a:rPr lang="ar-EG" sz="2800" dirty="0">
                <a:solidFill>
                  <a:schemeClr val="folHlink"/>
                </a:solidFill>
              </a:rPr>
              <a:t>نهاية </a:t>
            </a:r>
            <a:r>
              <a:rPr lang="ar-EG" sz="2800" dirty="0" smtClean="0">
                <a:solidFill>
                  <a:schemeClr val="folHlink"/>
                </a:solidFill>
              </a:rPr>
              <a:t>العصر البطلمي </a:t>
            </a:r>
            <a:r>
              <a:rPr lang="ar-EG" sz="2800" dirty="0">
                <a:solidFill>
                  <a:schemeClr val="folHlink"/>
                </a:solidFill>
              </a:rPr>
              <a:t>وبداية العصر </a:t>
            </a:r>
            <a:r>
              <a:rPr lang="ar-EG" sz="2800" dirty="0" smtClean="0">
                <a:solidFill>
                  <a:schemeClr val="folHlink"/>
                </a:solidFill>
              </a:rPr>
              <a:t>الروماني، تراجعت </a:t>
            </a:r>
            <a:r>
              <a:rPr lang="ar-EG" sz="2800" dirty="0">
                <a:solidFill>
                  <a:schemeClr val="folHlink"/>
                </a:solidFill>
              </a:rPr>
              <a:t>هذه الألقاب الدينية وحل </a:t>
            </a:r>
            <a:r>
              <a:rPr lang="ar-EG" sz="2800" dirty="0" smtClean="0">
                <a:solidFill>
                  <a:schemeClr val="folHlink"/>
                </a:solidFill>
              </a:rPr>
              <a:t>محلها أسماء </a:t>
            </a:r>
            <a:r>
              <a:rPr lang="ar-EG" sz="2800" dirty="0">
                <a:solidFill>
                  <a:schemeClr val="folHlink"/>
                </a:solidFill>
              </a:rPr>
              <a:t>الأباطرة الرومان المؤلهين، ليس فقط في مصر بل في </a:t>
            </a:r>
            <a:r>
              <a:rPr lang="ar-EG" sz="2800" dirty="0" smtClean="0">
                <a:solidFill>
                  <a:schemeClr val="folHlink"/>
                </a:solidFill>
              </a:rPr>
              <a:t>الامبراطورية كلها</a:t>
            </a:r>
            <a:r>
              <a:rPr lang="ar-EG" sz="2800" dirty="0">
                <a:solidFill>
                  <a:schemeClr val="folHlink"/>
                </a:solidFill>
              </a:rPr>
              <a:t>؛ ومعني ذلك أن هذه الألقاب الدينية كانت وليدة مرحلة </a:t>
            </a:r>
            <a:r>
              <a:rPr lang="ar-EG" sz="2800" dirty="0" smtClean="0">
                <a:solidFill>
                  <a:schemeClr val="folHlink"/>
                </a:solidFill>
              </a:rPr>
              <a:t>تاريخية وبأهداف </a:t>
            </a:r>
            <a:r>
              <a:rPr lang="ar-EG" sz="2800" dirty="0">
                <a:solidFill>
                  <a:schemeClr val="folHlink"/>
                </a:solidFill>
              </a:rPr>
              <a:t>سياسية، تنتهي بنهاية النظام الحاكم. أما المعبودات المصرية </a:t>
            </a:r>
            <a:r>
              <a:rPr lang="ar-EG" sz="2800" dirty="0" smtClean="0">
                <a:solidFill>
                  <a:schemeClr val="folHlink"/>
                </a:solidFill>
              </a:rPr>
              <a:t>أو اليونانية </a:t>
            </a:r>
            <a:r>
              <a:rPr lang="ar-EG" sz="2800" dirty="0">
                <a:solidFill>
                  <a:schemeClr val="folHlink"/>
                </a:solidFill>
              </a:rPr>
              <a:t>والرومانية، فظلت تعبد في مصر عبر العصور التاريخية </a:t>
            </a:r>
            <a:r>
              <a:rPr lang="ar-EG" sz="2800" dirty="0" smtClean="0">
                <a:solidFill>
                  <a:schemeClr val="folHlink"/>
                </a:solidFill>
              </a:rPr>
              <a:t>القديمة، بغض </a:t>
            </a:r>
            <a:r>
              <a:rPr lang="ar-EG" sz="2800" dirty="0">
                <a:solidFill>
                  <a:schemeClr val="folHlink"/>
                </a:solidFill>
              </a:rPr>
              <a:t>النظر عن النظام السياسي الحاكم.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771800" y="332656"/>
            <a:ext cx="381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Tahom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 (Arabic)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 (Arabic)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 (Arabic)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 (Arabic)" charset="0"/>
              </a:defRPr>
            </a:lvl9pPr>
          </a:lstStyle>
          <a:p>
            <a:pPr eaLnBrk="1" hangingPunct="1">
              <a:defRPr/>
            </a:pPr>
            <a:r>
              <a:rPr lang="ar-EG" sz="4000" b="1" kern="1200" dirty="0" smtClean="0">
                <a:solidFill>
                  <a:srgbClr val="FF3300"/>
                </a:solidFill>
                <a:latin typeface="Simplified Arabic" pitchFamily="18" charset="-78"/>
                <a:cs typeface="Simplified Arabic" pitchFamily="18" charset="-78"/>
              </a:rPr>
              <a:t>الألقاب الدينية في مصر العصر الروماني</a:t>
            </a:r>
            <a:endParaRPr lang="en-US" sz="4000" b="1" dirty="0" smtClean="0">
              <a:solidFill>
                <a:srgbClr val="FF3300"/>
              </a:solidFill>
              <a:cs typeface="FS_Nic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8787276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شكراً لحسن متابعتكم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ar-EG" sz="4800" dirty="0" smtClean="0"/>
          </a:p>
          <a:p>
            <a:pPr marL="0" indent="0" algn="ctr" rtl="1">
              <a:buNone/>
            </a:pPr>
            <a:r>
              <a:rPr lang="ar-EG" sz="4800" dirty="0" smtClean="0"/>
              <a:t>إلي اللقاء في محاضرة أخرى</a:t>
            </a:r>
            <a:endParaRPr lang="ar-EG" sz="4800" dirty="0"/>
          </a:p>
        </p:txBody>
      </p:sp>
    </p:spTree>
    <p:extLst>
      <p:ext uri="{BB962C8B-B14F-4D97-AF65-F5344CB8AC3E}">
        <p14:creationId xmlns:p14="http://schemas.microsoft.com/office/powerpoint/2010/main" val="3535654188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Times New Roman (Arabic)"/>
      </a:majorFont>
      <a:minorFont>
        <a:latin typeface="Tahoma"/>
        <a:ea typeface=""/>
        <a:cs typeface="Times New Roman (Arabic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Times New Roman (Arabic)"/>
      </a:majorFont>
      <a:minorFont>
        <a:latin typeface="Tahoma"/>
        <a:ea typeface=""/>
        <a:cs typeface="Times New Roman (Arabic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1924</TotalTime>
  <Words>299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Textured</vt:lpstr>
      <vt:lpstr>2_Textured</vt:lpstr>
      <vt:lpstr>سوف نتعرف في هذه المحاضرة على:</vt:lpstr>
      <vt:lpstr>أسباب تقديس الملوك في العصور القديمة</vt:lpstr>
      <vt:lpstr>عبادة الملوك البطالمة</vt:lpstr>
      <vt:lpstr>أمثلة على تأليه الملوك  البطالمة</vt:lpstr>
      <vt:lpstr>PowerPoint Presentation</vt:lpstr>
      <vt:lpstr>شكراً لحسن متابعتكم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>classic</dc:creator>
  <cp:lastModifiedBy>M</cp:lastModifiedBy>
  <cp:revision>280</cp:revision>
  <dcterms:created xsi:type="dcterms:W3CDTF">2008-02-24T18:27:54Z</dcterms:created>
  <dcterms:modified xsi:type="dcterms:W3CDTF">2020-03-31T09:42:34Z</dcterms:modified>
</cp:coreProperties>
</file>